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media/media5.mp4" ContentType="video/unknown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2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Google Shape;47;p17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4" name="Google Shape;48;p17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03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Google Shape;53;p18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0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1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4" name="Google Shape;58;p19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5" name="Google Shape;59;p19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6" name="Google Shape;60;p19"/>
          <p:cNvSpPr txBox="1"/>
          <p:nvPr>
            <p:ph type="body" sz="quarter" idx="23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6" name="Google Shape;65;p20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7" name="Google Shape;66;p20"/>
          <p:cNvSpPr txBox="1"/>
          <p:nvPr>
            <p:ph type="body" sz="quarter" idx="22"/>
          </p:nvPr>
        </p:nvSpPr>
        <p:spPr>
          <a:xfrm>
            <a:off x="7949158" y="182556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8" name="Google Shape;67;p20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9" name="Google Shape;68;p20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0" name="Google Shape;69;p20"/>
          <p:cNvSpPr txBox="1"/>
          <p:nvPr>
            <p:ph type="body" sz="quarter" idx="25"/>
          </p:nvPr>
        </p:nvSpPr>
        <p:spPr>
          <a:xfrm>
            <a:off x="7949158" y="409824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39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48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57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Google Shape;82;p23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5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6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8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4" name="Google Shape;93;p26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5" name="Google Shape;94;p26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9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5" name="Google Shape;99;p27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6" name="Google Shape;100;p27"/>
          <p:cNvSpPr txBox="1"/>
          <p:nvPr>
            <p:ph type="body" sz="quarter" idx="22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0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6" name="Google Shape;105;p28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7" name="Google Shape;106;p28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6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7" name="Google Shape;111;p29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1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26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7" name="Google Shape;116;p30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8" name="Google Shape;117;p30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9" name="Google Shape;118;p30"/>
          <p:cNvSpPr txBox="1"/>
          <p:nvPr>
            <p:ph type="body" sz="quarter" idx="23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38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9" name="Google Shape;123;p31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0" name="Google Shape;124;p31"/>
          <p:cNvSpPr txBox="1"/>
          <p:nvPr>
            <p:ph type="body" sz="quarter" idx="22"/>
          </p:nvPr>
        </p:nvSpPr>
        <p:spPr>
          <a:xfrm>
            <a:off x="7949158" y="182556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1" name="Google Shape;125;p31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2" name="Google Shape;126;p31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3" name="Google Shape;127;p31"/>
          <p:cNvSpPr txBox="1"/>
          <p:nvPr>
            <p:ph type="body" sz="quarter" idx="25"/>
          </p:nvPr>
        </p:nvSpPr>
        <p:spPr>
          <a:xfrm>
            <a:off x="7949158" y="409824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5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5" name="Google Shape;24;p12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4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0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Google Shape;35;p15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2" name="Google Shape;36;p15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1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2" name="Google Shape;41;p16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3" name="Google Shape;42;p16"/>
          <p:cNvSpPr txBox="1"/>
          <p:nvPr>
            <p:ph type="body" sz="quarter" idx="22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080" y="365040"/>
            <a:ext cx="10515242" cy="1325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080" y="1825560"/>
            <a:ext cx="10515242" cy="4350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8737600" y="6145698"/>
            <a:ext cx="408851" cy="421303"/>
          </a:xfrm>
          <a:prstGeom prst="rect">
            <a:avLst/>
          </a:prstGeom>
          <a:ln w="12700">
            <a:miter lim="400000"/>
          </a:ln>
        </p:spPr>
        <p:txBody>
          <a:bodyPr wrap="none" lIns="45675" tIns="45675" rIns="45675" bIns="45675" anchor="ctr">
            <a:spAutoFit/>
          </a:bodyPr>
          <a:lstStyle>
            <a:lvl1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2.png"/><Relationship Id="rId8" Type="http://schemas.openxmlformats.org/officeDocument/2006/relationships/video" Target="../media/media3.mp4"/><Relationship Id="rId9" Type="http://schemas.microsoft.com/office/2007/relationships/media" Target="../media/media3.mp4"/><Relationship Id="rId10" Type="http://schemas.openxmlformats.org/officeDocument/2006/relationships/image" Target="../media/image3.png"/><Relationship Id="rId11" Type="http://schemas.openxmlformats.org/officeDocument/2006/relationships/video" Target="../media/media4.mp4"/><Relationship Id="rId12" Type="http://schemas.microsoft.com/office/2007/relationships/media" Target="../media/media4.mp4"/><Relationship Id="rId13" Type="http://schemas.openxmlformats.org/officeDocument/2006/relationships/image" Target="../media/image4.png"/><Relationship Id="rId14" Type="http://schemas.openxmlformats.org/officeDocument/2006/relationships/video" Target="../media/media5.mp4"/><Relationship Id="rId15" Type="http://schemas.microsoft.com/office/2007/relationships/media" Target="../media/media5.mp4"/><Relationship Id="rId16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33;p1"/>
          <p:cNvSpPr txBox="1"/>
          <p:nvPr/>
        </p:nvSpPr>
        <p:spPr>
          <a:xfrm>
            <a:off x="45723" y="0"/>
            <a:ext cx="12100553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normAutofit fontScale="100000" lnSpcReduction="0"/>
          </a:bodyPr>
          <a:lstStyle>
            <a:lvl1pPr algn="ctr">
              <a:lnSpc>
                <a:spcPct val="90000"/>
              </a:lnSpc>
              <a:defRPr sz="6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Face Focus Control</a:t>
            </a:r>
          </a:p>
        </p:txBody>
      </p:sp>
      <p:sp>
        <p:nvSpPr>
          <p:cNvPr id="254" name="Google Shape;134;p1"/>
          <p:cNvSpPr txBox="1"/>
          <p:nvPr/>
        </p:nvSpPr>
        <p:spPr>
          <a:xfrm>
            <a:off x="8699923" y="5132325"/>
            <a:ext cx="2950509" cy="380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Дышлевский Игорь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139;p2"/>
          <p:cNvSpPr txBox="1"/>
          <p:nvPr>
            <p:ph type="ctrTitle"/>
          </p:nvPr>
        </p:nvSpPr>
        <p:spPr>
          <a:xfrm>
            <a:off x="838080" y="365035"/>
            <a:ext cx="10515301" cy="1325111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4400"/>
            </a:lvl1pPr>
          </a:lstStyle>
          <a:p>
            <a:pPr/>
            <a:r>
              <a:t>Трекинг лица</a:t>
            </a:r>
          </a:p>
        </p:txBody>
      </p:sp>
      <p:pic>
        <p:nvPicPr>
          <p:cNvPr id="257" name="from 12.30.58.mp4" descr="from 12.30.58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29232" y="1772085"/>
            <a:ext cx="7285828" cy="40982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tramp 12.30.58.mp4" descr="tramp 12.30.58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7656038" y="1772085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right.mp4" descr="right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9794923" y="1772085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left 12.30.58.mp4" descr="left 12.30.58.mp4"/>
          <p:cNvPicPr>
            <a:picLocks noChangeAspect="0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>
            <a:extLst/>
          </a:blip>
          <a:stretch>
            <a:fillRect/>
          </a:stretch>
        </p:blipFill>
        <p:spPr>
          <a:xfrm>
            <a:off x="7656038" y="3851928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switching.mp4" descr="switching.mp4"/>
          <p:cNvPicPr>
            <a:picLocks noChangeAspect="0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>
            <a:extLst/>
          </a:blip>
          <a:stretch>
            <a:fillRect/>
          </a:stretch>
        </p:blipFill>
        <p:spPr>
          <a:xfrm>
            <a:off x="9794923" y="3851928"/>
            <a:ext cx="1997904" cy="1997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55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888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mediacall" nodeType="click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87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mediacall" nodeType="click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3787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mediacall" nodeType="clickEffect" presetSubtype="0" presetID="1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7027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6" dur="1000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mediacall" nodeType="clickEffect" presetSubtype="0" presetID="3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0" dur="1000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mediacall" nodeType="clickEffect" presetSubtype="0" presetID="3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4" dur="1000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mediacall" nodeType="clickEffect" presetSubtype="0" presetID="3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8" dur="1000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mediacall" nodeType="clickEffect" presetSubtype="0" presetID="3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2" dur="1000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43" fill="hold" display="0">
                  <p:stCondLst>
                    <p:cond delay="indefinite"/>
                  </p:stCondLst>
                </p:cTn>
                <p:tgtEl>
                  <p:spTgt spid="257"/>
                </p:tgtEl>
              </p:cMediaNode>
            </p:video>
            <p:seq concurrent="1" prevAc="none" nextAc="seek">
              <p:cTn id="44" evtFilter="cancelBubble" nodeType="interactiveSeq" restart="whenNotActive" fill="hold">
                <p:stCondLst>
                  <p:cond delay="0" evt="onClick">
                    <p:tgtEl>
                      <p:spTgt spid="25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7"/>
                  </p:tgtEl>
                </p:cond>
              </p:nextCondLst>
            </p:seq>
            <p:video fullScrn="0">
              <p:cMediaNode mute="0" showWhenStopped="1" numSld="1" vol="100000">
                <p:cTn id="49" fill="hold" display="0">
                  <p:stCondLst>
                    <p:cond delay="indefinite"/>
                  </p:stCondLst>
                </p:cTn>
                <p:tgtEl>
                  <p:spTgt spid="258"/>
                </p:tgtEl>
              </p:cMediaNode>
            </p:video>
            <p:seq concurrent="1" prevAc="none" nextAc="seek">
              <p:cTn id="50" evtFilter="cancelBubble" nodeType="interactiveSeq" restart="whenNotActive" fill="hold">
                <p:stCondLst>
                  <p:cond delay="0" evt="onClick">
                    <p:tgtEl>
                      <p:spTgt spid="2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4" dur="1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8"/>
                  </p:tgtEl>
                </p:cond>
              </p:nextCondLst>
            </p:seq>
            <p:video fullScrn="0">
              <p:cMediaNode mute="0" showWhenStopped="1" numSld="1" vol="100000">
                <p:cTn id="55" fill="hold" display="0">
                  <p:stCondLst>
                    <p:cond delay="indefinite"/>
                  </p:stCondLst>
                </p:cTn>
                <p:tgtEl>
                  <p:spTgt spid="259"/>
                </p:tgtEl>
              </p:cMediaNode>
            </p:video>
            <p:seq concurrent="1" prevAc="none" nextAc="seek">
              <p:cTn id="56" evtFilter="cancelBubble" nodeType="interactiveSeq" restart="whenNotActive" fill="hold">
                <p:stCondLst>
                  <p:cond delay="0" evt="onClick">
                    <p:tgtEl>
                      <p:spTgt spid="25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0" dur="1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9"/>
                  </p:tgtEl>
                </p:cond>
              </p:nextCondLst>
            </p:seq>
            <p:video fullScrn="0">
              <p:cMediaNode mute="0" showWhenStopped="1" numSld="1" vol="100000">
                <p:cTn id="61" fill="hold" display="0">
                  <p:stCondLst>
                    <p:cond delay="indefinite"/>
                  </p:stCondLst>
                </p:cTn>
                <p:tgtEl>
                  <p:spTgt spid="260"/>
                </p:tgtEl>
              </p:cMediaNode>
            </p:video>
            <p:seq concurrent="1" prevAc="none" nextAc="seek">
              <p:cTn id="62" evtFilter="cancelBubble" nodeType="interactiveSeq" restart="whenNotActive" fill="hold">
                <p:stCondLst>
                  <p:cond delay="0" evt="onClick">
                    <p:tgtEl>
                      <p:spTgt spid="26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6" dur="1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0"/>
                  </p:tgtEl>
                </p:cond>
              </p:nextCondLst>
            </p:seq>
            <p:video fullScrn="0">
              <p:cMediaNode mute="0" showWhenStopped="1" numSld="1" vol="100000">
                <p:cTn id="67" fill="hold" display="0">
                  <p:stCondLst>
                    <p:cond delay="indefinite"/>
                  </p:stCondLst>
                </p:cTn>
                <p:tgtEl>
                  <p:spTgt spid="261"/>
                </p:tgtEl>
              </p:cMediaNode>
            </p:video>
            <p:seq concurrent="1" prevAc="none" nextAc="seek">
              <p:cTn id="68" evtFilter="cancelBubble" nodeType="interactiveSeq" restart="whenNotActive" fill="hold">
                <p:stCondLst>
                  <p:cond delay="0" evt="onClick">
                    <p:tgtEl>
                      <p:spTgt spid="26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2" dur="1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146;p3" descr="Google Shape;146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2761" y="-300600"/>
            <a:ext cx="15977879" cy="7749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Google Shape;147;p3"/>
          <p:cNvSpPr txBox="1"/>
          <p:nvPr/>
        </p:nvSpPr>
        <p:spPr>
          <a:xfrm>
            <a:off x="883804" y="1825560"/>
            <a:ext cx="4817872" cy="4350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normAutofit fontScale="100000" lnSpcReduction="0"/>
          </a:bodyPr>
          <a:lstStyle>
            <a:lvl1pPr>
              <a:lnSpc>
                <a:spcPct val="90000"/>
              </a:lnSpc>
              <a:defRPr sz="2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API включает в себя поиск лиц в кадре и определение «похожести» по отношению к лицу, выбранному в предыдущем кадре.</a:t>
            </a:r>
          </a:p>
        </p:txBody>
      </p:sp>
      <p:sp>
        <p:nvSpPr>
          <p:cNvPr id="265" name="Google Shape;148;p3"/>
          <p:cNvSpPr txBox="1"/>
          <p:nvPr/>
        </p:nvSpPr>
        <p:spPr>
          <a:xfrm>
            <a:off x="883804" y="673560"/>
            <a:ext cx="10423791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>
              <a:lnSpc>
                <a:spcPct val="90000"/>
              </a:lnSpc>
              <a:defRPr sz="4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API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Заголовок 1"/>
          <p:cNvSpPr txBox="1"/>
          <p:nvPr>
            <p:ph type="ctrTitle"/>
          </p:nvPr>
        </p:nvSpPr>
        <p:spPr>
          <a:xfrm>
            <a:off x="706024" y="-168098"/>
            <a:ext cx="10515242" cy="1325164"/>
          </a:xfrm>
          <a:prstGeom prst="rect">
            <a:avLst/>
          </a:prstGeom>
        </p:spPr>
        <p:txBody>
          <a:bodyPr/>
          <a:lstStyle/>
          <a:p>
            <a:pPr/>
            <a:r>
              <a:t>Программы контроля за лицом</a:t>
            </a:r>
          </a:p>
        </p:txBody>
      </p:sp>
      <p:graphicFrame>
        <p:nvGraphicFramePr>
          <p:cNvPr id="268" name="Таблица 3"/>
          <p:cNvGraphicFramePr/>
          <p:nvPr/>
        </p:nvGraphicFramePr>
        <p:xfrm>
          <a:off x="915650" y="668771"/>
          <a:ext cx="10585179" cy="468052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640561"/>
                <a:gridCol w="3078777"/>
                <a:gridCol w="4865838"/>
              </a:tblGrid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Трекеры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Принцип работы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Особенности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b="1" sz="2400">
                          <a:sym typeface="Arial"/>
                        </a:rPr>
                        <a:t>FCC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лицом. Но теряет контроль при повороте лица на большой угол. Плавное перемещение. Работа со множеством лиц. Отображение конкретного лица по выбору пользователя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Apple CentralStage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600">
                          <a:sym typeface="Arial"/>
                        </a:defRPr>
                      </a:pPr>
                      <a:r>
                        <a:t>Умеет следить за головой, Плавное перемещение. Работа со множеством лиц</a:t>
                      </a:r>
                    </a:p>
                    <a:p>
                      <a:pPr>
                        <a:defRPr sz="1600">
                          <a:sym typeface="Arial"/>
                        </a:defRPr>
                      </a:pPr>
                      <a:r>
                        <a:t>Нет выбора конкретного лица - подстраивает кадр под попадание в него всех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Arduino - Android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лицом, но теряет лицо под углом, около, 30 градусов. Резкое, скачкообразное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СamTrack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Ищет лицо и увеличивает область с ним.  Главное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Заголовок 1"/>
          <p:cNvSpPr txBox="1"/>
          <p:nvPr>
            <p:ph type="ctrTitle"/>
          </p:nvPr>
        </p:nvSpPr>
        <p:spPr>
          <a:xfrm>
            <a:off x="838080" y="365040"/>
            <a:ext cx="10515243" cy="1325161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pPr/>
            <a:r>
              <a:t>Дальнейшие направления проекта</a:t>
            </a:r>
          </a:p>
        </p:txBody>
      </p:sp>
      <p:sp>
        <p:nvSpPr>
          <p:cNvPr id="271" name="Текст 2"/>
          <p:cNvSpPr txBox="1"/>
          <p:nvPr>
            <p:ph type="subTitle" idx="1"/>
          </p:nvPr>
        </p:nvSpPr>
        <p:spPr>
          <a:xfrm>
            <a:off x="838080" y="1825560"/>
            <a:ext cx="10515243" cy="4350964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▪"/>
            </a:pPr>
            <a:r>
              <a:t>Сохранение программы в виде исполняемого файла (.exe / .dmg)</a:t>
            </a:r>
          </a:p>
          <a:p>
            <a:pPr marL="228600" indent="-228600">
              <a:buSzPct val="100000"/>
              <a:buChar char="▪"/>
            </a:pPr>
            <a:r>
              <a:t>Переобучение модели поиска лиц на поиск голов</a:t>
            </a:r>
          </a:p>
          <a:p>
            <a:pPr marL="228600" indent="-228600">
              <a:buSzPct val="100000"/>
              <a:buChar char="▪"/>
            </a:pPr>
            <a:r>
              <a:t>Уменьшение времени обработки кадра</a:t>
            </a:r>
          </a:p>
          <a:p>
            <a:pPr marL="228600" indent="-228600">
              <a:buSzPct val="100000"/>
              <a:buChar char="▪"/>
            </a:pPr>
            <a:r>
              <a:t>Обучение дополнительных моделей сравнения лиц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163;p5"/>
          <p:cNvSpPr txBox="1"/>
          <p:nvPr/>
        </p:nvSpPr>
        <p:spPr>
          <a:xfrm>
            <a:off x="883805" y="673527"/>
            <a:ext cx="10423850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 algn="ctr">
              <a:lnSpc>
                <a:spcPct val="90000"/>
              </a:lnSpc>
              <a:defRPr sz="4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Варианты использования</a:t>
            </a:r>
          </a:p>
        </p:txBody>
      </p:sp>
      <p:sp>
        <p:nvSpPr>
          <p:cNvPr id="274" name="Google Shape;164;p5"/>
          <p:cNvSpPr txBox="1"/>
          <p:nvPr/>
        </p:nvSpPr>
        <p:spPr>
          <a:xfrm>
            <a:off x="1046847" y="2025299"/>
            <a:ext cx="4097937" cy="1953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spAutoFit/>
          </a:bodyPr>
          <a:lstStyle/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online-встречи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блогеры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конференции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презентации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телевизионные шоу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169;p6"/>
          <p:cNvSpPr txBox="1"/>
          <p:nvPr/>
        </p:nvSpPr>
        <p:spPr>
          <a:xfrm>
            <a:off x="1230200" y="389854"/>
            <a:ext cx="7769950" cy="1535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sz="4600">
                <a:latin typeface="+mj-lt"/>
                <a:ea typeface="+mj-ea"/>
                <a:cs typeface="+mj-cs"/>
                <a:sym typeface="Arial"/>
              </a:defRPr>
            </a:pPr>
            <a:r>
              <a:t>Если у вас остались </a:t>
            </a:r>
            <a:r>
              <a:rPr b="1">
                <a:solidFill>
                  <a:srgbClr val="535353"/>
                </a:solidFill>
              </a:rPr>
              <a:t>вопросы</a:t>
            </a:r>
          </a:p>
        </p:txBody>
      </p:sp>
      <p:sp>
        <p:nvSpPr>
          <p:cNvPr id="277" name="Google Shape;170;p6"/>
          <p:cNvSpPr txBox="1"/>
          <p:nvPr/>
        </p:nvSpPr>
        <p:spPr>
          <a:xfrm>
            <a:off x="1323322" y="2644381"/>
            <a:ext cx="2993309" cy="1088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b="1" sz="2100">
                <a:latin typeface="+mj-lt"/>
                <a:ea typeface="+mj-ea"/>
                <a:cs typeface="+mj-cs"/>
                <a:sym typeface="Arial"/>
              </a:defRPr>
            </a:pPr>
            <a:r>
              <a:t>+7(904) 4730-513</a:t>
            </a:r>
          </a:p>
          <a:p>
            <a:pPr>
              <a:defRPr b="1" sz="2100">
                <a:latin typeface="+mj-lt"/>
                <a:ea typeface="+mj-ea"/>
                <a:cs typeface="+mj-cs"/>
                <a:sym typeface="Arial"/>
              </a:defRPr>
            </a:pPr>
            <a:r>
              <a:t>+7 (3452) 73-05-13</a:t>
            </a:r>
          </a:p>
        </p:txBody>
      </p:sp>
      <p:sp>
        <p:nvSpPr>
          <p:cNvPr id="278" name="Google Shape;171;p6"/>
          <p:cNvSpPr txBox="1"/>
          <p:nvPr/>
        </p:nvSpPr>
        <p:spPr>
          <a:xfrm>
            <a:off x="1343470" y="3501008"/>
            <a:ext cx="2993312" cy="47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igor11se@icloud.com</a:t>
            </a:r>
          </a:p>
        </p:txBody>
      </p:sp>
      <p:sp>
        <p:nvSpPr>
          <p:cNvPr id="279" name="Google Shape;172;p6"/>
          <p:cNvSpPr txBox="1"/>
          <p:nvPr/>
        </p:nvSpPr>
        <p:spPr>
          <a:xfrm>
            <a:off x="1323325" y="2136494"/>
            <a:ext cx="7583701" cy="478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Дышлевский Игорь Максимович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